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</p:sldIdLst>
  <p:sldSz cx="12188952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9" Type="http://schemas.openxmlformats.org/officeDocument/2006/relationships/slide" Target="slides/slide3.xml"/><Relationship Id="rId10" Type="http://schemas.openxmlformats.org/officeDocument/2006/relationships/slide" Target="slides/slide4.xml"/><Relationship Id="rId11" Type="http://schemas.openxmlformats.org/officeDocument/2006/relationships/slide" Target="slides/slide5.xml"/><Relationship Id="rId12" Type="http://schemas.openxmlformats.org/officeDocument/2006/relationships/slide" Target="slides/slide6.xml"/><Relationship Id="rId13" Type="http://schemas.openxmlformats.org/officeDocument/2006/relationships/slide" Target="slides/slide7.xml"/><Relationship Id="rId14" Type="http://schemas.openxmlformats.org/officeDocument/2006/relationships/slide" Target="slides/slide8.xml"/><Relationship Id="rId15" Type="http://schemas.openxmlformats.org/officeDocument/2006/relationships/slide" Target="slides/slide9.xml"/><Relationship Id="rId16" Type="http://schemas.openxmlformats.org/officeDocument/2006/relationships/slide" Target="slides/slide10.xml"/><Relationship Id="rId17" Type="http://schemas.openxmlformats.org/officeDocument/2006/relationships/slide" Target="slides/slide11.xml"/><Relationship Id="rId18" Type="http://schemas.openxmlformats.org/officeDocument/2006/relationships/slide" Target="slides/slide12.xml"/><Relationship Id="rId19" Type="http://schemas.openxmlformats.org/officeDocument/2006/relationships/slide" Target="slides/slide13.xml"/><Relationship Id="rId20" Type="http://schemas.openxmlformats.org/officeDocument/2006/relationships/slide" Target="slides/slide14.xml"/><Relationship Id="rId21" Type="http://schemas.openxmlformats.org/officeDocument/2006/relationships/slide" Target="slides/slide15.xml"/><Relationship Id="rId22" Type="http://schemas.openxmlformats.org/officeDocument/2006/relationships/slide" Target="slides/slide16.xml"/><Relationship Id="rId23" Type="http://schemas.openxmlformats.org/officeDocument/2006/relationships/slide" Target="slides/slide17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jpg"/><Relationship Id="rId3" Type="http://schemas.openxmlformats.org/officeDocument/2006/relationships/image" Target="../media/image18.jpg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jpg"/><Relationship Id="rId3" Type="http://schemas.openxmlformats.org/officeDocument/2006/relationships/image" Target="../media/image20.jpg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jpg"/><Relationship Id="rId3" Type="http://schemas.openxmlformats.org/officeDocument/2006/relationships/image" Target="../media/image22.jpg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jpg"/><Relationship Id="rId3" Type="http://schemas.openxmlformats.org/officeDocument/2006/relationships/image" Target="../media/image24.jpg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jpg"/><Relationship Id="rId3" Type="http://schemas.openxmlformats.org/officeDocument/2006/relationships/image" Target="../media/image26.jpg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jpg"/><Relationship Id="rId3" Type="http://schemas.openxmlformats.org/officeDocument/2006/relationships/image" Target="../media/image28.jpg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jpg"/><Relationship Id="rId3" Type="http://schemas.openxmlformats.org/officeDocument/2006/relationships/image" Target="../media/image30.jpg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jpg"/><Relationship Id="rId3" Type="http://schemas.openxmlformats.org/officeDocument/2006/relationships/image" Target="../media/image32.jp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jpg"/><Relationship Id="rId3" Type="http://schemas.openxmlformats.org/officeDocument/2006/relationships/image" Target="../media/image2.jp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jpg"/><Relationship Id="rId3" Type="http://schemas.openxmlformats.org/officeDocument/2006/relationships/image" Target="../media/image4.jp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jpg"/><Relationship Id="rId3" Type="http://schemas.openxmlformats.org/officeDocument/2006/relationships/image" Target="../media/image6.jp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jpg"/><Relationship Id="rId3" Type="http://schemas.openxmlformats.org/officeDocument/2006/relationships/image" Target="../media/image8.jpg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jpg"/><Relationship Id="rId3" Type="http://schemas.openxmlformats.org/officeDocument/2006/relationships/image" Target="../media/image10.jpg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jpg"/><Relationship Id="rId3" Type="http://schemas.openxmlformats.org/officeDocument/2006/relationships/image" Target="../media/image12.jpg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jpg"/><Relationship Id="rId3" Type="http://schemas.openxmlformats.org/officeDocument/2006/relationships/image" Target="../media/image14.jpg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jpg"/><Relationship Id="rId3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0" y="0"/>
            <a:ext cx="7315200" cy="731520"/>
          </a:xfrm>
        </p:spPr>
        <p:txBody>
          <a:bodyPr/>
          <a:lstStyle/>
          <a:p>
            <a:pPr>
              <a:defRPr sz="2800"/>
            </a:pPr>
            <a:r>
              <a:t>Summary table (RMSE vs obs)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731520" y="731520"/>
          <a:ext cx="10972800" cy="91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8800"/>
                <a:gridCol w="1828800"/>
                <a:gridCol w="1828800"/>
                <a:gridCol w="1828800"/>
                <a:gridCol w="1828800"/>
                <a:gridCol w="1828800"/>
              </a:tblGrid>
              <a:tr h="53788">
                <a:tc>
                  <a:txBody>
                    <a:bodyPr/>
                    <a:lstStyle/>
                    <a:p>
                      <a:r>
                        <a:t>Variable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Season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DECKv1b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v2rc1e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/>
                  </a:txBody>
                  <a:tcPr/>
                </a:tc>
                <a:tc>
                  <a:txBody>
                    <a:bodyPr/>
                    <a:lstStyle/>
                    <a:p/>
                  </a:txBody>
                  <a:tcPr/>
                </a:tc>
              </a:tr>
              <a:tr h="53788">
                <a:tc>
                  <a:txBody>
                    <a:bodyPr/>
                    <a:lstStyle/>
                    <a:p>
                      <a:r>
                        <a:t>SST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ANN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1.10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1.27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/>
                  </a:txBody>
                  <a:tcPr/>
                </a:tc>
                <a:tc>
                  <a:txBody>
                    <a:bodyPr/>
                    <a:lstStyle/>
                    <a:p/>
                  </a:txBody>
                  <a:tcPr/>
                </a:tc>
              </a:tr>
              <a:tr h="53788">
                <a:tc>
                  <a:txBody>
                    <a:bodyPr/>
                    <a:lstStyle/>
                    <a:p>
                      <a:r>
                        <a:t>PRECT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ANN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1.13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0.96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/>
                  </a:txBody>
                  <a:tcPr/>
                </a:tc>
                <a:tc>
                  <a:txBody>
                    <a:bodyPr/>
                    <a:lstStyle/>
                    <a:p/>
                  </a:txBody>
                  <a:tcPr/>
                </a:tc>
              </a:tr>
              <a:tr h="53788">
                <a:tc>
                  <a:txBody>
                    <a:bodyPr/>
                    <a:lstStyle/>
                    <a:p>
                      <a:r>
                        <a:t>PRECT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DJF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1.43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1.35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/>
                  </a:txBody>
                  <a:tcPr/>
                </a:tc>
                <a:tc>
                  <a:txBody>
                    <a:bodyPr/>
                    <a:lstStyle/>
                    <a:p/>
                  </a:txBody>
                  <a:tcPr/>
                </a:tc>
              </a:tr>
              <a:tr h="53788">
                <a:tc>
                  <a:txBody>
                    <a:bodyPr/>
                    <a:lstStyle/>
                    <a:p>
                      <a:r>
                        <a:t>PRECT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MAM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1.55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1.22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/>
                  </a:txBody>
                  <a:tcPr/>
                </a:tc>
                <a:tc>
                  <a:txBody>
                    <a:bodyPr/>
                    <a:lstStyle/>
                    <a:p/>
                  </a:txBody>
                  <a:tcPr/>
                </a:tc>
              </a:tr>
              <a:tr h="53788">
                <a:tc>
                  <a:txBody>
                    <a:bodyPr/>
                    <a:lstStyle/>
                    <a:p>
                      <a:r>
                        <a:t>PRECT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JJA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1.49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1.33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/>
                  </a:txBody>
                  <a:tcPr/>
                </a:tc>
                <a:tc>
                  <a:txBody>
                    <a:bodyPr/>
                    <a:lstStyle/>
                    <a:p/>
                  </a:txBody>
                  <a:tcPr/>
                </a:tc>
              </a:tr>
              <a:tr h="53788">
                <a:tc>
                  <a:txBody>
                    <a:bodyPr/>
                    <a:lstStyle/>
                    <a:p>
                      <a:r>
                        <a:t>PRECT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SON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1.28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1.24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/>
                  </a:txBody>
                  <a:tcPr/>
                </a:tc>
                <a:tc>
                  <a:txBody>
                    <a:bodyPr/>
                    <a:lstStyle/>
                    <a:p/>
                  </a:txBody>
                  <a:tcPr/>
                </a:tc>
              </a:tr>
              <a:tr h="53788">
                <a:tc>
                  <a:txBody>
                    <a:bodyPr/>
                    <a:lstStyle/>
                    <a:p>
                      <a:r>
                        <a:t>RESTOM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ANN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9.30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8.54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/>
                  </a:txBody>
                  <a:tcPr/>
                </a:tc>
                <a:tc>
                  <a:txBody>
                    <a:bodyPr/>
                    <a:lstStyle/>
                    <a:p/>
                  </a:txBody>
                  <a:tcPr/>
                </a:tc>
              </a:tr>
              <a:tr h="53788">
                <a:tc>
                  <a:txBody>
                    <a:bodyPr/>
                    <a:lstStyle/>
                    <a:p>
                      <a:r>
                        <a:t>SWCF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ANN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10.59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10.28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/>
                  </a:txBody>
                  <a:tcPr/>
                </a:tc>
                <a:tc>
                  <a:txBody>
                    <a:bodyPr/>
                    <a:lstStyle/>
                    <a:p/>
                  </a:txBody>
                  <a:tcPr/>
                </a:tc>
              </a:tr>
              <a:tr h="53788">
                <a:tc>
                  <a:txBody>
                    <a:bodyPr/>
                    <a:lstStyle/>
                    <a:p>
                      <a:r>
                        <a:t>LWCF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ANN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5.32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5.10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/>
                  </a:txBody>
                  <a:tcPr/>
                </a:tc>
                <a:tc>
                  <a:txBody>
                    <a:bodyPr/>
                    <a:lstStyle/>
                    <a:p/>
                  </a:txBody>
                  <a:tcPr/>
                </a:tc>
              </a:tr>
              <a:tr h="53788">
                <a:tc>
                  <a:txBody>
                    <a:bodyPr/>
                    <a:lstStyle/>
                    <a:p>
                      <a:r>
                        <a:t>u850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ANN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1.30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1.19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/>
                  </a:txBody>
                  <a:tcPr/>
                </a:tc>
                <a:tc>
                  <a:txBody>
                    <a:bodyPr/>
                    <a:lstStyle/>
                    <a:p/>
                  </a:txBody>
                  <a:tcPr/>
                </a:tc>
              </a:tr>
              <a:tr h="53788">
                <a:tc>
                  <a:txBody>
                    <a:bodyPr/>
                    <a:lstStyle/>
                    <a:p>
                      <a:r>
                        <a:t>u200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ANN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2.14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2.88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/>
                  </a:txBody>
                  <a:tcPr/>
                </a:tc>
                <a:tc>
                  <a:txBody>
                    <a:bodyPr/>
                    <a:lstStyle/>
                    <a:p/>
                  </a:txBody>
                  <a:tcPr/>
                </a:tc>
              </a:tr>
              <a:tr h="53788">
                <a:tc>
                  <a:txBody>
                    <a:bodyPr/>
                    <a:lstStyle/>
                    <a:p>
                      <a:r>
                        <a:t>T200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ANN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2.62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3.13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/>
                  </a:txBody>
                  <a:tcPr/>
                </a:tc>
                <a:tc>
                  <a:txBody>
                    <a:bodyPr/>
                    <a:lstStyle/>
                    <a:p/>
                  </a:txBody>
                  <a:tcPr/>
                </a:tc>
              </a:tr>
              <a:tr h="53788">
                <a:tc>
                  <a:txBody>
                    <a:bodyPr/>
                    <a:lstStyle/>
                    <a:p>
                      <a:r>
                        <a:t>TREFHT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ANN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2.58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3.12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/>
                  </a:txBody>
                  <a:tcPr/>
                </a:tc>
                <a:tc>
                  <a:txBody>
                    <a:bodyPr/>
                    <a:lstStyle/>
                    <a:p/>
                  </a:txBody>
                  <a:tcPr/>
                </a:tc>
              </a:tr>
              <a:tr h="53788">
                <a:tc>
                  <a:txBody>
                    <a:bodyPr/>
                    <a:lstStyle/>
                    <a:p>
                      <a:r>
                        <a:t>TREFHT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JJA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2.82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3.18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/>
                  </a:txBody>
                  <a:tcPr/>
                </a:tc>
                <a:tc>
                  <a:txBody>
                    <a:bodyPr/>
                    <a:lstStyle/>
                    <a:p/>
                  </a:txBody>
                  <a:tcPr/>
                </a:tc>
              </a:tr>
              <a:tr h="53788">
                <a:tc>
                  <a:txBody>
                    <a:bodyPr/>
                    <a:lstStyle/>
                    <a:p>
                      <a:r>
                        <a:t>AODVIS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ANN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0.07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0.06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/>
                  </a:txBody>
                  <a:tcPr/>
                </a:tc>
                <a:tc>
                  <a:txBody>
                    <a:bodyPr/>
                    <a:lstStyle/>
                    <a:p/>
                  </a:txBody>
                  <a:tcPr/>
                </a:tc>
              </a:tr>
              <a:tr h="53792">
                <a:tc>
                  <a:txBody>
                    <a:bodyPr/>
                    <a:lstStyle/>
                    <a:p>
                      <a:r>
                        <a:t>TAUXY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ANN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0.02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0.02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/>
                  </a:txBody>
                  <a:tcPr/>
                </a:tc>
                <a:tc>
                  <a:txBody>
                    <a:bodyPr/>
                    <a:lstStyle/>
                    <a:p/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9039" y="457200"/>
            <a:ext cx="4572000" cy="0"/>
          </a:xfrm>
        </p:spPr>
        <p:txBody>
          <a:bodyPr/>
          <a:lstStyle/>
          <a:p>
            <a:pPr>
              <a:defRPr sz="3000"/>
            </a:pPr>
            <a:r>
              <a:t>Annual TOA LW CRE</a:t>
            </a:r>
          </a:p>
        </p:txBody>
      </p:sp>
      <p:pic>
        <p:nvPicPr>
          <p:cNvPr id="3" name="Picture 2" descr="file.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" y="1280160"/>
            <a:ext cx="4860526" cy="21488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4028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DECKv1b</a:t>
            </a:r>
          </a:p>
        </p:txBody>
      </p:sp>
      <p:pic>
        <p:nvPicPr>
          <p:cNvPr id="5" name="Picture 4" descr="file.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9360" y="1280160"/>
            <a:ext cx="4860526" cy="21488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13816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v2rc1e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9039" y="457200"/>
            <a:ext cx="4572000" cy="0"/>
          </a:xfrm>
        </p:spPr>
        <p:txBody>
          <a:bodyPr/>
          <a:lstStyle/>
          <a:p>
            <a:pPr>
              <a:defRPr sz="3000"/>
            </a:pPr>
            <a:r>
              <a:t>Annual u wind at 850 hPa</a:t>
            </a:r>
          </a:p>
        </p:txBody>
      </p:sp>
      <p:pic>
        <p:nvPicPr>
          <p:cNvPr id="3" name="Picture 2" descr="file.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" y="1280160"/>
            <a:ext cx="4860526" cy="21488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4028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DECKv1b</a:t>
            </a:r>
          </a:p>
        </p:txBody>
      </p:sp>
      <p:pic>
        <p:nvPicPr>
          <p:cNvPr id="5" name="Picture 4" descr="file.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9360" y="1280160"/>
            <a:ext cx="4860526" cy="21488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13816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v2rc1e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9039" y="457200"/>
            <a:ext cx="4572000" cy="0"/>
          </a:xfrm>
        </p:spPr>
        <p:txBody>
          <a:bodyPr/>
          <a:lstStyle/>
          <a:p>
            <a:pPr>
              <a:defRPr sz="3000"/>
            </a:pPr>
            <a:r>
              <a:t>Annual u wind at 200 hPa</a:t>
            </a:r>
          </a:p>
        </p:txBody>
      </p:sp>
      <p:pic>
        <p:nvPicPr>
          <p:cNvPr id="3" name="Picture 2" descr="file.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" y="1280160"/>
            <a:ext cx="4860526" cy="21488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4028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DECKv1b</a:t>
            </a:r>
          </a:p>
        </p:txBody>
      </p:sp>
      <p:pic>
        <p:nvPicPr>
          <p:cNvPr id="5" name="Picture 4" descr="file.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9360" y="1280160"/>
            <a:ext cx="4860526" cy="21488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13816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v2rc1e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9039" y="457200"/>
            <a:ext cx="4572000" cy="0"/>
          </a:xfrm>
        </p:spPr>
        <p:txBody>
          <a:bodyPr/>
          <a:lstStyle/>
          <a:p>
            <a:pPr>
              <a:defRPr sz="3000"/>
            </a:pPr>
            <a:r>
              <a:t>Annual T at 200 hPa</a:t>
            </a:r>
          </a:p>
        </p:txBody>
      </p:sp>
      <p:pic>
        <p:nvPicPr>
          <p:cNvPr id="3" name="Picture 2" descr="file.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" y="1280160"/>
            <a:ext cx="4860526" cy="21488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4028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DECKv1b</a:t>
            </a:r>
          </a:p>
        </p:txBody>
      </p:sp>
      <p:pic>
        <p:nvPicPr>
          <p:cNvPr id="5" name="Picture 4" descr="file.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9360" y="1280160"/>
            <a:ext cx="4860526" cy="21488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13816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v2rc1e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9039" y="457200"/>
            <a:ext cx="4572000" cy="0"/>
          </a:xfrm>
        </p:spPr>
        <p:txBody>
          <a:bodyPr/>
          <a:lstStyle/>
          <a:p>
            <a:pPr>
              <a:defRPr sz="3000"/>
            </a:pPr>
            <a:r>
              <a:t>Annual surface air T (land)</a:t>
            </a:r>
          </a:p>
        </p:txBody>
      </p:sp>
      <p:pic>
        <p:nvPicPr>
          <p:cNvPr id="3" name="Picture 2" descr="file.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" y="1280160"/>
            <a:ext cx="4860526" cy="21488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4028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DECKv1b</a:t>
            </a:r>
          </a:p>
        </p:txBody>
      </p:sp>
      <p:pic>
        <p:nvPicPr>
          <p:cNvPr id="5" name="Picture 4" descr="file.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9360" y="1280160"/>
            <a:ext cx="4860526" cy="21488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13816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v2rc1e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9039" y="457200"/>
            <a:ext cx="4572000" cy="0"/>
          </a:xfrm>
        </p:spPr>
        <p:txBody>
          <a:bodyPr/>
          <a:lstStyle/>
          <a:p>
            <a:pPr>
              <a:defRPr sz="3000"/>
            </a:pPr>
            <a:r>
              <a:t>JJA surface air T (land)</a:t>
            </a:r>
          </a:p>
        </p:txBody>
      </p:sp>
      <p:pic>
        <p:nvPicPr>
          <p:cNvPr id="3" name="Picture 2" descr="file.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" y="1280160"/>
            <a:ext cx="4860526" cy="21488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4028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DECKv1b</a:t>
            </a:r>
          </a:p>
        </p:txBody>
      </p:sp>
      <p:pic>
        <p:nvPicPr>
          <p:cNvPr id="5" name="Picture 4" descr="file.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9360" y="1280160"/>
            <a:ext cx="4860526" cy="21488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13816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v2rc1e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9039" y="457200"/>
            <a:ext cx="4572000" cy="0"/>
          </a:xfrm>
        </p:spPr>
        <p:txBody>
          <a:bodyPr/>
          <a:lstStyle/>
          <a:p>
            <a:pPr>
              <a:defRPr sz="3000"/>
            </a:pPr>
            <a:r>
              <a:t>Aerosol optical depth</a:t>
            </a:r>
          </a:p>
        </p:txBody>
      </p:sp>
      <p:pic>
        <p:nvPicPr>
          <p:cNvPr id="3" name="Picture 2" descr="file.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" y="1280160"/>
            <a:ext cx="4860526" cy="21488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4028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DECKv1b</a:t>
            </a:r>
          </a:p>
        </p:txBody>
      </p:sp>
      <p:pic>
        <p:nvPicPr>
          <p:cNvPr id="5" name="Picture 4" descr="file.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9360" y="1280160"/>
            <a:ext cx="4860526" cy="21488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13816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v2rc1e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9039" y="457200"/>
            <a:ext cx="4572000" cy="0"/>
          </a:xfrm>
        </p:spPr>
        <p:txBody>
          <a:bodyPr/>
          <a:lstStyle/>
          <a:p>
            <a:pPr>
              <a:defRPr sz="3000"/>
            </a:pPr>
            <a:r>
              <a:t>TAUXY ANN ocean</a:t>
            </a:r>
          </a:p>
        </p:txBody>
      </p:sp>
      <p:pic>
        <p:nvPicPr>
          <p:cNvPr id="3" name="Picture 2" descr="file.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" y="1280160"/>
            <a:ext cx="4860526" cy="21488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4028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DECKv1b</a:t>
            </a:r>
          </a:p>
        </p:txBody>
      </p:sp>
      <p:pic>
        <p:nvPicPr>
          <p:cNvPr id="5" name="Picture 4" descr="file.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9360" y="1280160"/>
            <a:ext cx="4860526" cy="21488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13816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v2rc1e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9039" y="457200"/>
            <a:ext cx="4572000" cy="0"/>
          </a:xfrm>
        </p:spPr>
        <p:txBody>
          <a:bodyPr/>
          <a:lstStyle/>
          <a:p>
            <a:pPr>
              <a:defRPr sz="3000"/>
            </a:pPr>
            <a:r>
              <a:t>Annual SST (pre-industrial)</a:t>
            </a:r>
          </a:p>
        </p:txBody>
      </p:sp>
      <p:pic>
        <p:nvPicPr>
          <p:cNvPr id="3" name="Picture 2" descr="file.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" y="1280160"/>
            <a:ext cx="4860526" cy="21488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4028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DECKv1b</a:t>
            </a:r>
          </a:p>
        </p:txBody>
      </p:sp>
      <p:pic>
        <p:nvPicPr>
          <p:cNvPr id="5" name="Picture 4" descr="file.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9360" y="1280160"/>
            <a:ext cx="4860526" cy="21488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13816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v2rc1e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9039" y="457200"/>
            <a:ext cx="4572000" cy="0"/>
          </a:xfrm>
        </p:spPr>
        <p:txBody>
          <a:bodyPr/>
          <a:lstStyle/>
          <a:p>
            <a:pPr>
              <a:defRPr sz="3000"/>
            </a:pPr>
            <a:r>
              <a:t>Annual total precipitation</a:t>
            </a:r>
          </a:p>
        </p:txBody>
      </p:sp>
      <p:pic>
        <p:nvPicPr>
          <p:cNvPr id="3" name="Picture 2" descr="file.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" y="1280160"/>
            <a:ext cx="4860526" cy="21488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4028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DECKv1b</a:t>
            </a:r>
          </a:p>
        </p:txBody>
      </p:sp>
      <p:pic>
        <p:nvPicPr>
          <p:cNvPr id="5" name="Picture 4" descr="file.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9360" y="1280160"/>
            <a:ext cx="4860526" cy="21488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13816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v2rc1e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9039" y="457200"/>
            <a:ext cx="4572000" cy="0"/>
          </a:xfrm>
        </p:spPr>
        <p:txBody>
          <a:bodyPr/>
          <a:lstStyle/>
          <a:p>
            <a:pPr>
              <a:defRPr sz="3000"/>
            </a:pPr>
            <a:r>
              <a:t>DJF total precipitation</a:t>
            </a:r>
          </a:p>
        </p:txBody>
      </p:sp>
      <p:pic>
        <p:nvPicPr>
          <p:cNvPr id="3" name="Picture 2" descr="file.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" y="1280160"/>
            <a:ext cx="4860526" cy="21488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4028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DECKv1b</a:t>
            </a:r>
          </a:p>
        </p:txBody>
      </p:sp>
      <p:pic>
        <p:nvPicPr>
          <p:cNvPr id="5" name="Picture 4" descr="file.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9360" y="1280160"/>
            <a:ext cx="4860526" cy="21488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13816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v2rc1e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9039" y="457200"/>
            <a:ext cx="4572000" cy="0"/>
          </a:xfrm>
        </p:spPr>
        <p:txBody>
          <a:bodyPr/>
          <a:lstStyle/>
          <a:p>
            <a:pPr>
              <a:defRPr sz="3000"/>
            </a:pPr>
            <a:r>
              <a:t>MAM total precipitation</a:t>
            </a:r>
          </a:p>
        </p:txBody>
      </p:sp>
      <p:pic>
        <p:nvPicPr>
          <p:cNvPr id="3" name="Picture 2" descr="file.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" y="1280160"/>
            <a:ext cx="4860526" cy="21488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4028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DECKv1b</a:t>
            </a:r>
          </a:p>
        </p:txBody>
      </p:sp>
      <p:pic>
        <p:nvPicPr>
          <p:cNvPr id="5" name="Picture 4" descr="file.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9360" y="1280160"/>
            <a:ext cx="4860526" cy="21488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13816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v2rc1e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9039" y="457200"/>
            <a:ext cx="4572000" cy="0"/>
          </a:xfrm>
        </p:spPr>
        <p:txBody>
          <a:bodyPr/>
          <a:lstStyle/>
          <a:p>
            <a:pPr>
              <a:defRPr sz="3000"/>
            </a:pPr>
            <a:r>
              <a:t>JJA total precipitation</a:t>
            </a:r>
          </a:p>
        </p:txBody>
      </p:sp>
      <p:pic>
        <p:nvPicPr>
          <p:cNvPr id="3" name="Picture 2" descr="file.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" y="1280160"/>
            <a:ext cx="4860526" cy="21488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4028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DECKv1b</a:t>
            </a:r>
          </a:p>
        </p:txBody>
      </p:sp>
      <p:pic>
        <p:nvPicPr>
          <p:cNvPr id="5" name="Picture 4" descr="file.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9360" y="1280160"/>
            <a:ext cx="4860526" cy="21488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13816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v2rc1e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9039" y="457200"/>
            <a:ext cx="4572000" cy="0"/>
          </a:xfrm>
        </p:spPr>
        <p:txBody>
          <a:bodyPr/>
          <a:lstStyle/>
          <a:p>
            <a:pPr>
              <a:defRPr sz="3000"/>
            </a:pPr>
            <a:r>
              <a:t>SON total precipitation</a:t>
            </a:r>
          </a:p>
        </p:txBody>
      </p:sp>
      <p:pic>
        <p:nvPicPr>
          <p:cNvPr id="3" name="Picture 2" descr="file.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" y="1280160"/>
            <a:ext cx="4860526" cy="21488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4028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DECKv1b</a:t>
            </a:r>
          </a:p>
        </p:txBody>
      </p:sp>
      <p:pic>
        <p:nvPicPr>
          <p:cNvPr id="5" name="Picture 4" descr="file.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9360" y="1280160"/>
            <a:ext cx="4860526" cy="21488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13816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v2rc1e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9039" y="457200"/>
            <a:ext cx="4572000" cy="0"/>
          </a:xfrm>
        </p:spPr>
        <p:txBody>
          <a:bodyPr/>
          <a:lstStyle/>
          <a:p>
            <a:pPr>
              <a:defRPr sz="3000"/>
            </a:pPr>
            <a:r>
              <a:t>Annual TOA net radiation</a:t>
            </a:r>
          </a:p>
        </p:txBody>
      </p:sp>
      <p:pic>
        <p:nvPicPr>
          <p:cNvPr id="3" name="Picture 2" descr="file.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" y="1280160"/>
            <a:ext cx="4860526" cy="21488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4028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DECKv1b</a:t>
            </a:r>
          </a:p>
        </p:txBody>
      </p:sp>
      <p:pic>
        <p:nvPicPr>
          <p:cNvPr id="5" name="Picture 4" descr="file.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9360" y="1280160"/>
            <a:ext cx="4860526" cy="21488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13816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v2rc1e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9039" y="457200"/>
            <a:ext cx="4572000" cy="0"/>
          </a:xfrm>
        </p:spPr>
        <p:txBody>
          <a:bodyPr/>
          <a:lstStyle/>
          <a:p>
            <a:pPr>
              <a:defRPr sz="3000"/>
            </a:pPr>
            <a:r>
              <a:t>Annual TOA SW CRE</a:t>
            </a:r>
          </a:p>
        </p:txBody>
      </p:sp>
      <p:pic>
        <p:nvPicPr>
          <p:cNvPr id="3" name="Picture 2" descr="file.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" y="1280160"/>
            <a:ext cx="4860526" cy="21488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4028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DECKv1b</a:t>
            </a:r>
          </a:p>
        </p:txBody>
      </p:sp>
      <p:pic>
        <p:nvPicPr>
          <p:cNvPr id="5" name="Picture 4" descr="file.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9360" y="1280160"/>
            <a:ext cx="4860526" cy="21488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13816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v2rc1e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